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-2011680" y="-1463040"/>
            <a:ext cx="8229600" cy="6400800"/>
          </a:xfrm>
          <a:prstGeom prst="ellipse">
            <a:avLst/>
          </a:prstGeom>
          <a:solidFill>
            <a:srgbClr val="2A1710">
              <a:alpha val="45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UNTERNEHMER, DIE SICHTBAR SEIN MÜSSEN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63093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Ihr Wettbewerb wird gefunden.
</a:t>
            </a:r>
            <a:pPr indent="0" marL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 noch nicht.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3840480"/>
            <a:ext cx="5852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Traktion übernimmt Ihr komplettes Social-Media-Marketing — Strategie, tägliche Inhalte, Posting und den Verkauf in Kommentaren und Nachrichten. Sie schreiben keinen einzigen Post.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5120640"/>
            <a:ext cx="3200400" cy="566928"/>
          </a:xfrm>
          <a:prstGeom prst="roundRect">
            <a:avLst>
              <a:gd name="adj" fmla="val 8065"/>
            </a:avLst>
          </a:prstGeom>
          <a:solidFill>
            <a:srgbClr val="FF5A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5120640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60A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8.000 € / Jahr — alles inklusive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4069080" y="5120640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90-Tage-Zufriedenheitsgarantie</a:t>
            </a:r>
            <a:endParaRPr lang="en-US" sz="1100" dirty="0"/>
          </a:p>
        </p:txBody>
      </p:sp>
      <p:pic>
        <p:nvPicPr>
          <p:cNvPr id="11" name="Image 0" descr="C:/Users/Albert/traktion-agency/assets/mockup-ree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8120" y="960120"/>
            <a:ext cx="2331720" cy="493776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10378440" y="1965960"/>
            <a:ext cx="1234440" cy="868680"/>
          </a:xfrm>
          <a:prstGeom prst="roundRect">
            <a:avLst>
              <a:gd name="adj" fmla="val 9474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10378440" y="1965960"/>
            <a:ext cx="1234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Reichweite
</a:t>
            </a:r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+1.400 %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10378440" y="4206240"/>
            <a:ext cx="1234440" cy="868680"/>
          </a:xfrm>
          <a:prstGeom prst="roundRect">
            <a:avLst>
              <a:gd name="adj" fmla="val 9474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10378440" y="4206240"/>
            <a:ext cx="1234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Anfragen
</a:t>
            </a:r>
            <a:pPr algn="ctr"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Monat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PROBLEM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10058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Jeder Tag ohne Sichtbarkeit ist ein Tag,</a:t>
            </a:r>
            <a:endParaRPr lang="en-US" sz="27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dem ein anderer gebucht wird.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640080" y="2788920"/>
            <a:ext cx="3401568" cy="1874520"/>
          </a:xfrm>
          <a:prstGeom prst="roundRect">
            <a:avLst>
              <a:gd name="adj" fmla="val 439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32688" y="30632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3063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32688" y="3547872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Zeit fehlt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32688" y="3877056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Posten, Trends verfolgen, Videos schneiden, auf jede Nachricht antworten — 15+ Stunden pro Woche. Die haben Sie nicht.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297680" y="2788920"/>
            <a:ext cx="3401568" cy="1874520"/>
          </a:xfrm>
          <a:prstGeom prst="roundRect">
            <a:avLst>
              <a:gd name="adj" fmla="val 439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90288" y="30632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0288" y="3063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0288" y="3547872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Team fehlt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90288" y="3877056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eigene Fachkraft kostet über 45.000 € im Jahr. Agenturen rechnen jede Stunde ab. Freelancer sind übermorgen weg.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955280" y="2788920"/>
            <a:ext cx="3401568" cy="1874520"/>
          </a:xfrm>
          <a:prstGeom prst="roundRect">
            <a:avLst>
              <a:gd name="adj" fmla="val 439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247888" y="30632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47888" y="3063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47888" y="3547872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System fehlt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247888" y="3877056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 ein Post, dann drei Wochen Stille. Ohne Konstanz verpufft jeder Aufwand — Ergebnisse bleiben Glückssache.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40080" y="4892040"/>
            <a:ext cx="34015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78 %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40080" y="5413248"/>
            <a:ext cx="34015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Kunden prüfen Social Media,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bevor sie anrufen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297680" y="4892040"/>
            <a:ext cx="34015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h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4297680" y="5413248"/>
            <a:ext cx="34015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Woche kostet Social Media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Eigenregie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955280" y="4892040"/>
            <a:ext cx="34015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0 €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7955280" y="5413248"/>
            <a:ext cx="34015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Umsatz bringt ein Kanal,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seit Monaten schläft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40080" y="6291072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Branchenübliche Richtwerte zur Einordnung.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LÖSUNG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10058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komplettes Marketing-Team.</a:t>
            </a:r>
            <a:endParaRPr lang="en-US" sz="2700" dirty="0"/>
          </a:p>
          <a:p>
            <a:pPr indent="0" marL="0">
              <a:buNone/>
            </a:pPr>
            <a:r>
              <a:rPr lang="en-US" sz="27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nie krank wird, nie kündigt, nie schläft.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Sechs KI-Agenten mit klaren Rollen — wie in einer echten Agentur. Sie sehen jederzeit, was passiert, und entscheiden, wie viel Sie freigeben.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40080" y="3246120"/>
            <a:ext cx="3401568" cy="2468880"/>
          </a:xfrm>
          <a:prstGeom prst="roundRect">
            <a:avLst>
              <a:gd name="adj" fmla="val 333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32688" y="35204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2688" y="3520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32688" y="4041648"/>
            <a:ext cx="2816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Stratege &amp; Planer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32688" y="4398264"/>
            <a:ext cx="28163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Positionierung, Content-Säulen, gefüllter Redaktionskalender — jeden Monat neu geschärft.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932688" y="5230368"/>
            <a:ext cx="2816352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2688" y="5330952"/>
            <a:ext cx="2816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Monatlich neu geschärft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297680" y="3246120"/>
            <a:ext cx="3401568" cy="2468880"/>
          </a:xfrm>
          <a:prstGeom prst="roundRect">
            <a:avLst>
              <a:gd name="adj" fmla="val 333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90288" y="35204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90288" y="3520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90288" y="4041648"/>
            <a:ext cx="2816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 &amp; Publisher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90288" y="4398264"/>
            <a:ext cx="28163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Videos, Reels und Carousels in Ihrem Design — veröffentlicht zur besten Zeit auf jedem Kanal.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90288" y="5230368"/>
            <a:ext cx="2816352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90288" y="5330952"/>
            <a:ext cx="2816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 neue Inhalte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955280" y="3246120"/>
            <a:ext cx="3401568" cy="2468880"/>
          </a:xfrm>
          <a:prstGeom prst="roundRect">
            <a:avLst>
              <a:gd name="adj" fmla="val 333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247888" y="3520440"/>
            <a:ext cx="384048" cy="384048"/>
          </a:xfrm>
          <a:prstGeom prst="ellipse">
            <a:avLst/>
          </a:prstGeom>
          <a:solidFill>
            <a:srgbClr val="2A1710"/>
          </a:solidFill>
          <a:ln w="12700">
            <a:solidFill>
              <a:srgbClr val="FF5A1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47888" y="3520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247888" y="4041648"/>
            <a:ext cx="2816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Sales-Agent &amp; Analyst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247888" y="4398264"/>
            <a:ext cx="28163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Beantwortet Kommentare und DMs, übergibt heiße Leads — und misst, was Umsatz bringt.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8247888" y="5230368"/>
            <a:ext cx="2816352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47888" y="5330952"/>
            <a:ext cx="2816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Rund um die Uhr aktiv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40080" y="6291072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 Kanäle plus eigener SEO-Blog.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pic>
        <p:nvPicPr>
          <p:cNvPr id="4" name="Image 0" descr="C:/Users/Albert/traktion-agency/assets/influencer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46520" y="1005840"/>
            <a:ext cx="5102352" cy="2788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UNTERSCHIED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640080" y="1417320"/>
            <a:ext cx="5486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Gesicht, das Ihr Produkt kennt —</a:t>
            </a:r>
            <a:endParaRPr lang="en-US" sz="23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 es verkauft, ohne zu verkaufen.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640080" y="2788920"/>
            <a:ext cx="53949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Menschen kaufen von Menschen, nicht von Logos. Ihre Marke bekommt einen eigenen, wiedererkennbaren KI-Influencer: dieselbe Person, dieselbe Stimme, in jedem Video. Er zeigt Ihr Produkt im Alltag, statt es anzupreisen.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40080" y="4023360"/>
            <a:ext cx="2560320" cy="1600200"/>
          </a:xfrm>
          <a:prstGeom prst="roundRect">
            <a:avLst>
              <a:gd name="adj" fmla="val 514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859536" y="4224528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Kennt Ihr Produkt wirklich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859536" y="4681728"/>
            <a:ext cx="212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Preise, Varianten, Lieferzeiten, Öffnungszeiten. Er erfindet nichts — er antwortet aus Ihrem Wissen.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429000" y="4023360"/>
            <a:ext cx="2560320" cy="1600200"/>
          </a:xfrm>
          <a:prstGeom prst="roundRect">
            <a:avLst>
              <a:gd name="adj" fmla="val 514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3648456" y="4224528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Antwortet in Sekunden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3648456" y="4681728"/>
            <a:ext cx="21214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Kommentaren und DMs, rund um die Uhr. Kaufsignale erkennt er und reicht sie an Sie weiter.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6446520" y="4023360"/>
            <a:ext cx="5102352" cy="1600200"/>
          </a:xfrm>
          <a:prstGeom prst="roundRect">
            <a:avLst>
              <a:gd name="adj" fmla="val 5143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611112" y="4169664"/>
            <a:ext cx="2286000" cy="310896"/>
          </a:xfrm>
          <a:prstGeom prst="roundRect">
            <a:avLst>
              <a:gd name="adj" fmla="val 17647"/>
            </a:avLst>
          </a:prstGeom>
          <a:solidFill>
            <a:srgbClr val="16181D"/>
          </a:solidFill>
          <a:ln w="9525">
            <a:solidFill>
              <a:srgbClr val="2A2D3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665976" y="4169664"/>
            <a:ext cx="21762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Hey, habt ihr das in Größe 42 noch da?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8183880" y="4562856"/>
            <a:ext cx="3200400" cy="475488"/>
          </a:xfrm>
          <a:prstGeom prst="roundRect">
            <a:avLst>
              <a:gd name="adj" fmla="val 11538"/>
            </a:avLst>
          </a:prstGeom>
          <a:solidFill>
            <a:srgbClr val="FF5A1F"/>
          </a:solidFill>
          <a:ln w="9525">
            <a:solidFill>
              <a:srgbClr val="FF5A1F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8238744" y="4562856"/>
            <a:ext cx="30906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60A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Ja, 42 ist da — und bis Freitag bei dir. Soll ich den Link schicken?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6611112" y="5120640"/>
            <a:ext cx="2286000" cy="310896"/>
          </a:xfrm>
          <a:prstGeom prst="roundRect">
            <a:avLst>
              <a:gd name="adj" fmla="val 17647"/>
            </a:avLst>
          </a:prstGeom>
          <a:solidFill>
            <a:srgbClr val="16181D"/>
          </a:solidFill>
          <a:ln w="9525">
            <a:solidFill>
              <a:srgbClr val="2A2D35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665976" y="5120640"/>
            <a:ext cx="21762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bitte!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6446520" y="5715000"/>
            <a:ext cx="51023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einem Kommentar wird ein Gespräch. Aus einem Gespräch ein Kunde. Auch nachts um drei.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DABEI HERAUSKOMMT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Zahlen statt Versprechen.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entwickeln sich Marken, wenn 90 Tage lang jeden Tag konsequent das Richtige passiert.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40080" y="2834640"/>
            <a:ext cx="3401568" cy="2743200"/>
          </a:xfrm>
          <a:prstGeom prst="roundRect">
            <a:avLst>
              <a:gd name="adj" fmla="val 300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3054096"/>
            <a:ext cx="2852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HANDWERKSBETRIEB · 90 TAGE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914400" y="3364992"/>
            <a:ext cx="2852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+1.400 %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914400" y="4059936"/>
            <a:ext cx="2852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Reichweite auf Instagram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914400" y="4590288"/>
            <a:ext cx="2852928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Anfragen / Monat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340864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3.400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 Follower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297680" y="2834640"/>
            <a:ext cx="3401568" cy="2743200"/>
          </a:xfrm>
          <a:prstGeom prst="roundRect">
            <a:avLst>
              <a:gd name="adj" fmla="val 300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3054096"/>
            <a:ext cx="2852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 · 90 TAGE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572000" y="3364992"/>
            <a:ext cx="2852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+87 %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572000" y="4059936"/>
            <a:ext cx="2852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Tischreservierungen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0" y="4590288"/>
            <a:ext cx="2852928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41k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Reichweite / Monat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998464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4,8★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Schnitt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7955280" y="2834640"/>
            <a:ext cx="3401568" cy="2743200"/>
          </a:xfrm>
          <a:prstGeom prst="roundRect">
            <a:avLst>
              <a:gd name="adj" fmla="val 3000"/>
            </a:avLst>
          </a:prstGeom>
          <a:solidFill>
            <a:srgbClr val="1D2027"/>
          </a:solidFill>
          <a:ln w="9525">
            <a:solidFill>
              <a:srgbClr val="2A2D35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0" y="3054096"/>
            <a:ext cx="2852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KANZLEI · 90 TAGE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8229600" y="3364992"/>
            <a:ext cx="2852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5A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9×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8229600" y="4059936"/>
            <a:ext cx="2852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viele qualifizierte Anfragen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229600" y="4590288"/>
            <a:ext cx="2852928" cy="0"/>
          </a:xfrm>
          <a:prstGeom prst="line">
            <a:avLst/>
          </a:prstGeom>
          <a:noFill/>
          <a:ln w="9525">
            <a:solidFill>
              <a:srgbClr val="2A2D3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0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120k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Video-Views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9656064" y="4736592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3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0 €
</a:t>
            </a:r>
            <a:pPr indent="0" marL="0">
              <a:buNone/>
            </a:pPr>
            <a:r>
              <a:rPr lang="en-US" sz="85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Werbebudget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40080" y="6291072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Beispielhafte Darstellung möglicher Ergebnisse — keine belegten Kundenzahlen. Vor Einsatz durch echte, freigegebene Referenzen ersetzen.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RECHNUNG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Weniger Kosten. Mehr Umsatz.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ist kein Widerspruch — es ist Arbeitsteilung.</a:t>
            </a:r>
            <a:endParaRPr lang="en-US" sz="25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2697480"/>
          <a:ext cx="10911535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724912"/>
                <a:gridCol w="2724912"/>
                <a:gridCol w="2715768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spc="100" kern="0" dirty="0">
                          <a:solidFill>
                            <a:srgbClr val="9AA0A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EIGENE FACHKRAFT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spc="100" kern="0" dirty="0">
                          <a:solidFill>
                            <a:srgbClr val="9AA0A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KLASSISCHE AGENTUR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spc="100" kern="0" dirty="0">
                          <a:solidFill>
                            <a:srgbClr val="FF5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TRAKTION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Kosten pro Jahr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45.000 €+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18.000 – 36.000 €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5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8.000 €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Inhalte pro Monat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– 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4EC5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Täglich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Antwortet auf DMs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Zu Bürozeiten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E548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4EC5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Rund um die Uhr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Urlaub / Kündigung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E548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Teilweise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4EC5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Einarbeitung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– 6 Monate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F3F1E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– 8 Wochen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4EC5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Erste Woche live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CDCCC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Erfolgsgarantie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E548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Keine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E548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Keine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E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4EC5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Tage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8016" marR="128016" marT="54864" marB="54864" anchor="ctr">
                    <a:lnL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1611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640080" y="5532120"/>
            <a:ext cx="1091153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 sparen </a:t>
            </a:r>
            <a:pPr indent="0" marL="0">
              <a:lnSpc>
                <a:spcPct val="120000"/>
              </a:lnSpc>
              <a:buNone/>
            </a:pPr>
            <a:r>
              <a:rPr lang="en-US" sz="125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37.000 € im Jahr</a:t>
            </a:r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gegenüber einer eigenen Kraft — und bekommen täglich Inhalte statt zwölf im Monat. Das sind </a:t>
            </a:r>
            <a:pPr indent="0" marL="0">
              <a:lnSpc>
                <a:spcPct val="120000"/>
              </a:lnSpc>
              <a:buNone/>
            </a:pPr>
            <a:r>
              <a:rPr lang="en-US" sz="125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22 € pro Tag</a:t>
            </a:r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für ein Team, das verkauft, während Sie arbeiten.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ANGEBOT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315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fester Preis. Keine Stunden.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Keine Überraschungen.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40080" y="2606040"/>
            <a:ext cx="6583680" cy="3291840"/>
          </a:xfrm>
          <a:prstGeom prst="roundRect">
            <a:avLst>
              <a:gd name="adj" fmla="val 2500"/>
            </a:avLst>
          </a:prstGeom>
          <a:solidFill>
            <a:srgbClr val="241611"/>
          </a:solidFill>
          <a:ln w="9525">
            <a:solidFill>
              <a:srgbClr val="5C2A16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0584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RUNDUM-SORGLOS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05840" y="3127248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8.000 €</a:t>
            </a:r>
            <a:pPr indent="0" marL="0">
              <a:buNone/>
            </a:pPr>
            <a:r>
              <a:rPr lang="en-US" sz="1300" dirty="0">
                <a:solidFill>
                  <a:srgbClr val="9AA0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Jahr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005840" y="376732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entspricht 22 € pro Tag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05840" y="4206240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98448" y="4206240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4 Kanäle + eigener SEO-Blog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05840" y="4517136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98448" y="4517136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 neue Videos, Reels und Carousels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005840" y="4828032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98448" y="4828032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 eigener KI-Influencer, der Ihr Produkt kennt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1005840" y="5138928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98448" y="5138928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Sales-Agent für Kommentare und DMs, rund um die Uhr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1005840" y="5449824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98448" y="5449824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Strategie, Betreuung und Monats-Report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7635240" y="2606040"/>
            <a:ext cx="3913632" cy="3291840"/>
          </a:xfrm>
          <a:prstGeom prst="roundRect">
            <a:avLst>
              <a:gd name="adj" fmla="val 2500"/>
            </a:avLst>
          </a:prstGeom>
          <a:solidFill>
            <a:srgbClr val="12211A"/>
          </a:solidFill>
          <a:ln w="9525">
            <a:solidFill>
              <a:srgbClr val="2C5B44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955280" y="2880360"/>
            <a:ext cx="566928" cy="566928"/>
          </a:xfrm>
          <a:prstGeom prst="ellipse">
            <a:avLst/>
          </a:prstGeom>
          <a:solidFill>
            <a:srgbClr val="163324"/>
          </a:solidFill>
          <a:ln w="15875">
            <a:solidFill>
              <a:srgbClr val="4EC5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955280" y="28803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EC5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955280" y="36118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90-Tage-Garantie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955280" y="4023360"/>
            <a:ext cx="3291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D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Überzeugt Sie das Ergebnis in den ersten 90 Tagen nicht, erstatten wir die letzte Rechnung — ohne Diskussion. Alle erstellten Inhalte behalten Sie.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955280" y="523036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C5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Risiko liegt bei uns.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" y="6291072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nehmen pro Quartal maximal 10 neue Kunden an.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E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310896"/>
            <a:ext cx="173736" cy="173736"/>
          </a:xfrm>
          <a:prstGeom prst="rect">
            <a:avLst/>
          </a:prstGeom>
          <a:solidFill>
            <a:srgbClr val="FF5A1F"/>
          </a:solidFill>
          <a:ln/>
        </p:spPr>
      </p:sp>
      <p:sp>
        <p:nvSpPr>
          <p:cNvPr id="3" name="Text 1"/>
          <p:cNvSpPr/>
          <p:nvPr/>
        </p:nvSpPr>
        <p:spPr>
          <a:xfrm>
            <a:off x="896112" y="237744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TRAKTION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377440" y="-3108960"/>
            <a:ext cx="7498080" cy="5669280"/>
          </a:xfrm>
          <a:prstGeom prst="ellipse">
            <a:avLst/>
          </a:prstGeom>
          <a:solidFill>
            <a:srgbClr val="2A1710">
              <a:alpha val="50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91640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300" kern="0" dirty="0">
                <a:solidFill>
                  <a:srgbClr val="FF5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NÄCHSTE SCHRITT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1091153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12 Monaten kennt Ihre Stadt Ihren Namen.</a:t>
            </a:r>
            <a:endParaRPr lang="en-US" sz="31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Oder den Ihres Wettbewerbs.</a:t>
            </a:r>
            <a:endParaRPr lang="en-US" sz="3100" dirty="0"/>
          </a:p>
        </p:txBody>
      </p:sp>
      <p:sp>
        <p:nvSpPr>
          <p:cNvPr id="7" name="Text 5"/>
          <p:cNvSpPr/>
          <p:nvPr/>
        </p:nvSpPr>
        <p:spPr>
          <a:xfrm>
            <a:off x="2651760" y="361188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9AA0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kurzes Gespräch genügt. Wir zeigen Ihnen, wie Ihre Kanäle in einem Jahr aussehen könnten — und ob wir zueinander passen. Kostenlos, unverbindlich, ohne Verkaufsdruck.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977640" y="4572000"/>
            <a:ext cx="4206240" cy="658368"/>
          </a:xfrm>
          <a:prstGeom prst="roundRect">
            <a:avLst>
              <a:gd name="adj" fmla="val 6944"/>
            </a:avLst>
          </a:prstGeom>
          <a:solidFill>
            <a:srgbClr val="FF5A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77640" y="4572000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60A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Kostenloses Strategiegespräch sichern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5486400"/>
            <a:ext cx="109115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3F1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hallo@traktion.agency   ·   traktion.agency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5870448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F74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Antwort innerhalb von 24 Std · Keine Vertragsbindung · Ein Angebot der Traffic Forces Ltd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Traktion — Pitchdeck</dc:title>
  <dc:subject>PptxGenJS Presentation</dc:subject>
  <dc:creator>Traktion</dc:creator>
  <cp:lastModifiedBy>Traktion</cp:lastModifiedBy>
  <cp:revision>1</cp:revision>
  <dcterms:created xsi:type="dcterms:W3CDTF">2026-07-10T14:54:42Z</dcterms:created>
  <dcterms:modified xsi:type="dcterms:W3CDTF">2026-07-10T14:54:42Z</dcterms:modified>
</cp:coreProperties>
</file>